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752" r:id="rId2"/>
    <p:sldId id="258" r:id="rId3"/>
    <p:sldId id="893" r:id="rId4"/>
    <p:sldId id="894" r:id="rId5"/>
    <p:sldId id="875" r:id="rId6"/>
    <p:sldId id="890" r:id="rId7"/>
    <p:sldId id="897" r:id="rId8"/>
    <p:sldId id="887" r:id="rId9"/>
    <p:sldId id="898" r:id="rId10"/>
    <p:sldId id="895" r:id="rId11"/>
    <p:sldId id="896" r:id="rId12"/>
    <p:sldId id="891" r:id="rId13"/>
    <p:sldId id="885" r:id="rId14"/>
    <p:sldId id="874" r:id="rId15"/>
    <p:sldId id="886" r:id="rId16"/>
    <p:sldId id="892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3399"/>
    <a:srgbClr val="FFFFFF"/>
    <a:srgbClr val="1B3791"/>
    <a:srgbClr val="BC6916"/>
    <a:srgbClr val="D8791A"/>
    <a:srgbClr val="000099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5736" autoAdjust="0"/>
  </p:normalViewPr>
  <p:slideViewPr>
    <p:cSldViewPr>
      <p:cViewPr varScale="1">
        <p:scale>
          <a:sx n="53" d="100"/>
          <a:sy n="53" d="100"/>
        </p:scale>
        <p:origin x="81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9T00:31:53.220" idx="1">
    <p:pos x="5712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ENDF/B-VII.1 and JEFF-3.3 are completely off even in the elastic peak</a:t>
            </a:r>
          </a:p>
          <a:p>
            <a:r>
              <a:rPr lang="en-US" dirty="0"/>
              <a:t>e71Fe-jHE is run with JENDL-4/HE iron data (negligible impact of other materials)</a:t>
            </a:r>
          </a:p>
          <a:p>
            <a:r>
              <a:rPr lang="en-US" dirty="0"/>
              <a:t>Performance of INDEN iron is comparable to JENDL-4/HE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CrNew</a:t>
            </a:r>
            <a:r>
              <a:rPr lang="en-US" dirty="0"/>
              <a:t>, </a:t>
            </a:r>
            <a:r>
              <a:rPr lang="en-US" dirty="0" err="1"/>
              <a:t>FeNew</a:t>
            </a:r>
            <a:r>
              <a:rPr lang="en-US" dirty="0"/>
              <a:t> restore agreement with FENDL-2.1, </a:t>
            </a:r>
            <a:r>
              <a:rPr lang="en-US" dirty="0" err="1"/>
              <a:t>OxyNew</a:t>
            </a:r>
            <a:r>
              <a:rPr lang="en-US" dirty="0"/>
              <a:t> effect is small</a:t>
            </a:r>
          </a:p>
          <a:p>
            <a:r>
              <a:rPr lang="en-US" dirty="0"/>
              <a:t>ENDF/B-VIII is still high at the outer boundaries – not due to Fe, Cr, O-16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libraries under-predict flux at the first point – this could be an indication of a too-low fast spectrum contribution.</a:t>
            </a:r>
          </a:p>
          <a:p>
            <a:r>
              <a:rPr lang="en-US" dirty="0"/>
              <a:t>Normalization to the first point would make INDEN flat over the entire mockup assembly.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2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13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17EB97B-0842-4C35-8675-30F2F8D4A28C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32" y="225425"/>
            <a:ext cx="1375793" cy="1270564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82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0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Andrej.trkov@ijs.si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417425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562F2906-2EFC-4128-9EA2-AE9350874F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611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CFBB678-AB14-4836-9537-DECAF86C93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6417425"/>
            <a:ext cx="46987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Andrej Trkov, Josef Stefan Institute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dirty="0">
                <a:solidFill>
                  <a:srgbClr val="0000FF"/>
                </a:solidFill>
                <a:hlinkClick r:id="rId7"/>
              </a:rPr>
              <a:t>Andrej.trkov@ijs.si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AC9A402-127A-4557-AE46-E7211544E6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INDEN CM on structural materials (virtual)</a:t>
            </a:r>
          </a:p>
          <a:p>
            <a:pPr>
              <a:defRPr/>
            </a:pPr>
            <a:r>
              <a:rPr lang="fr-FR" dirty="0">
                <a:solidFill>
                  <a:srgbClr val="0000FF"/>
                </a:solidFill>
              </a:rPr>
              <a:t>13-16 </a:t>
            </a:r>
            <a:r>
              <a:rPr lang="fr-FR" dirty="0" err="1">
                <a:solidFill>
                  <a:srgbClr val="0000FF"/>
                </a:solidFill>
              </a:rPr>
              <a:t>December</a:t>
            </a:r>
            <a:r>
              <a:rPr lang="fr-FR" dirty="0">
                <a:solidFill>
                  <a:srgbClr val="0000FF"/>
                </a:solidFill>
              </a:rPr>
              <a:t> 2020, Vienna, IAEA</a:t>
            </a:r>
          </a:p>
        </p:txBody>
      </p:sp>
      <p:pic>
        <p:nvPicPr>
          <p:cNvPr id="7" name="Picture 8" descr="Image">
            <a:extLst>
              <a:ext uri="{FF2B5EF4-FFF2-40B4-BE49-F238E27FC236}">
                <a16:creationId xmlns:a16="http://schemas.microsoft.com/office/drawing/2014/main" id="{2B4D4C56-F4F7-479B-82A8-583E9123002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8055611" y="6455391"/>
            <a:ext cx="1088389" cy="4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7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emf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1.png"/><Relationship Id="rId30" Type="http://schemas.openxmlformats.org/officeDocument/2006/relationships/image" Target="../media/image30.png"/><Relationship Id="rId8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8795" y="309562"/>
            <a:ext cx="9425805" cy="1900238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/>
              <a:t>INDEN Fe validation</a:t>
            </a:r>
            <a:endParaRPr lang="en-US" sz="4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66DEF5-945A-42AF-9E70-7FBDDE5B0C78}"/>
              </a:ext>
            </a:extLst>
          </p:cNvPr>
          <p:cNvSpPr txBox="1">
            <a:spLocks noChangeArrowheads="1"/>
          </p:cNvSpPr>
          <p:nvPr/>
        </p:nvSpPr>
        <p:spPr>
          <a:xfrm>
            <a:off x="-1066800" y="1237860"/>
            <a:ext cx="10515600" cy="158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dirty="0">
                <a:solidFill>
                  <a:srgbClr val="FF0000"/>
                </a:solidFill>
              </a:rPr>
              <a:t>			  </a:t>
            </a:r>
            <a:r>
              <a:rPr lang="en-GB" dirty="0">
                <a:solidFill>
                  <a:schemeClr val="bg1"/>
                </a:solidFill>
              </a:rPr>
              <a:t>R. Capote (IAEA) and A. Trkov (JSI, Slovenia)</a:t>
            </a:r>
            <a:endParaRPr lang="en-GB" u="sng" dirty="0">
              <a:solidFill>
                <a:schemeClr val="bg1"/>
              </a:solidFill>
            </a:endParaRPr>
          </a:p>
          <a:p>
            <a:pPr hangingPunct="1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		            </a:t>
            </a:r>
            <a:r>
              <a:rPr lang="en-GB" sz="2200" dirty="0">
                <a:solidFill>
                  <a:schemeClr val="bg1"/>
                </a:solidFill>
              </a:rPr>
              <a:t>Nuclear Data Section, International Atomic Energy Agency</a:t>
            </a:r>
            <a:r>
              <a:rPr lang="en-GB" dirty="0">
                <a:solidFill>
                  <a:schemeClr val="bg1"/>
                </a:solidFill>
              </a:rPr>
              <a:t>	 </a:t>
            </a:r>
            <a:r>
              <a:rPr lang="en-GB" sz="100" dirty="0">
                <a:solidFill>
                  <a:schemeClr val="bg1"/>
                </a:solidFill>
              </a:rPr>
              <a:t>                          </a:t>
            </a:r>
          </a:p>
          <a:p>
            <a:pPr hangingPunct="1">
              <a:lnSpc>
                <a:spcPct val="90000"/>
              </a:lnSpc>
            </a:pPr>
            <a:r>
              <a:rPr lang="en-GB" sz="100" dirty="0">
                <a:solidFill>
                  <a:schemeClr val="bg1"/>
                </a:solidFill>
              </a:rPr>
              <a:t>                             </a:t>
            </a:r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sz="600" dirty="0">
                <a:solidFill>
                  <a:schemeClr val="bg1"/>
                </a:solidFill>
              </a:rPr>
              <a:t>	</a:t>
            </a:r>
            <a:r>
              <a:rPr lang="en-GB" dirty="0">
                <a:solidFill>
                  <a:schemeClr val="bg1"/>
                </a:solidFill>
              </a:rPr>
              <a:t>              </a:t>
            </a:r>
            <a:r>
              <a:rPr lang="en-GB" sz="3000" u="sng" dirty="0">
                <a:solidFill>
                  <a:schemeClr val="bg1"/>
                </a:solidFill>
              </a:rPr>
              <a:t>On behalf of the INDEN collaboration</a:t>
            </a:r>
            <a:r>
              <a:rPr lang="en-GB" u="sng" dirty="0">
                <a:solidFill>
                  <a:schemeClr val="bg1"/>
                </a:solidFill>
              </a:rPr>
              <a:t> </a:t>
            </a:r>
          </a:p>
          <a:p>
            <a:pPr hangingPunct="1">
              <a:lnSpc>
                <a:spcPct val="90000"/>
              </a:lnSpc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6200" y="2668800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101"/>
            <a:ext cx="1219200" cy="293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760205"/>
            <a:ext cx="1391721" cy="75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743200"/>
            <a:ext cx="1010721" cy="75316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450" y="3581400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05" descr="marca_mini">
            <a:extLst>
              <a:ext uri="{FF2B5EF4-FFF2-40B4-BE49-F238E27FC236}">
                <a16:creationId xmlns:a16="http://schemas.microsoft.com/office/drawing/2014/main" id="{F60A5EFD-E36D-4030-AF58-49D84BC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2819400"/>
            <a:ext cx="723686" cy="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1462" y="3629337"/>
            <a:ext cx="2166938" cy="409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52600" y="2828926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2209" y="2789278"/>
            <a:ext cx="1137532" cy="729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71090" y="3666607"/>
            <a:ext cx="2215110" cy="448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DE097-DC9E-4933-9496-705466544288}"/>
              </a:ext>
            </a:extLst>
          </p:cNvPr>
          <p:cNvSpPr txBox="1"/>
          <p:nvPr/>
        </p:nvSpPr>
        <p:spPr>
          <a:xfrm>
            <a:off x="227021" y="0"/>
            <a:ext cx="8835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14 MeV neutron leakage: 60 cm sphere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7D8CF3-C0F4-46AD-B807-2B0FF508AE30}"/>
              </a:ext>
            </a:extLst>
          </p:cNvPr>
          <p:cNvCxnSpPr>
            <a:cxnSpLocks/>
          </p:cNvCxnSpPr>
          <p:nvPr/>
        </p:nvCxnSpPr>
        <p:spPr bwMode="auto">
          <a:xfrm flipH="1">
            <a:off x="5029200" y="4543455"/>
            <a:ext cx="457200" cy="48574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8889EDE-4D99-4D0A-A9B3-BFA4A971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93725"/>
            <a:ext cx="731519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8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DE097-DC9E-4933-9496-705466544288}"/>
              </a:ext>
            </a:extLst>
          </p:cNvPr>
          <p:cNvSpPr txBox="1"/>
          <p:nvPr/>
        </p:nvSpPr>
        <p:spPr>
          <a:xfrm>
            <a:off x="227021" y="0"/>
            <a:ext cx="8835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14 MeV neutron leakage: 60 cm sphere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42E4E-31D3-4F2E-B4FA-4E1A8E5B4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33" y="609600"/>
            <a:ext cx="7456353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B6ACA-3F11-4E37-8C9B-86295F2D8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7375981" cy="5562600"/>
          </a:xfrm>
          <a:prstGeom prst="rect">
            <a:avLst/>
          </a:prstGeom>
          <a:ln w="50800">
            <a:solidFill>
              <a:srgbClr val="0000FF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FDE23-9B95-4981-A19A-47D0E26E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TIARA Leakage through 1m slab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2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334E0A3-670E-4226-A68B-542536EDE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" y="885092"/>
            <a:ext cx="9016079" cy="51054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1BB12-F86D-43CA-9316-CEF6ED0EB487}"/>
              </a:ext>
            </a:extLst>
          </p:cNvPr>
          <p:cNvSpPr txBox="1"/>
          <p:nvPr/>
        </p:nvSpPr>
        <p:spPr>
          <a:xfrm>
            <a:off x="1066800" y="600069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Courtesy of Tim Bohm, University of Wisconsin-Madison, USA</a:t>
            </a:r>
            <a:endParaRPr lang="en-GB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803B71-1793-41F2-8ACB-A2367AB88F38}"/>
              </a:ext>
            </a:extLst>
          </p:cNvPr>
          <p:cNvSpPr txBox="1">
            <a:spLocks/>
          </p:cNvSpPr>
          <p:nvPr/>
        </p:nvSpPr>
        <p:spPr>
          <a:xfrm>
            <a:off x="304800" y="-76200"/>
            <a:ext cx="8229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00FF"/>
                </a:solidFill>
              </a:rPr>
              <a:t>   ITER 1-D Cylindrical Benchmark</a:t>
            </a:r>
          </a:p>
          <a:p>
            <a:r>
              <a:rPr lang="en-US" sz="2800" kern="0" dirty="0">
                <a:solidFill>
                  <a:srgbClr val="0000FF"/>
                </a:solidFill>
              </a:rPr>
              <a:t>Note, this is relative to FENDL-2.1 data ! </a:t>
            </a:r>
            <a:endParaRPr lang="en-GB" sz="2800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9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DD38D-C10B-47F7-B6B8-3DBC0602A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38200"/>
            <a:ext cx="6172201" cy="533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CB79FC-3B9D-49CE-ADD0-88F01599B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505" y="838200"/>
            <a:ext cx="2996015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D7C34-7E7B-48E1-8941-5F2B8BEB2848}"/>
              </a:ext>
            </a:extLst>
          </p:cNvPr>
          <p:cNvSpPr txBox="1"/>
          <p:nvPr/>
        </p:nvSpPr>
        <p:spPr>
          <a:xfrm>
            <a:off x="2667000" y="1501914"/>
            <a:ext cx="17526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ENDF/B-VII.1</a:t>
            </a:r>
          </a:p>
          <a:p>
            <a:r>
              <a:rPr lang="en-US" sz="1000" dirty="0">
                <a:solidFill>
                  <a:srgbClr val="00B050"/>
                </a:solidFill>
              </a:rPr>
              <a:t>JEFF-3.3</a:t>
            </a:r>
          </a:p>
          <a:p>
            <a:r>
              <a:rPr lang="en-US" sz="1000" dirty="0">
                <a:solidFill>
                  <a:srgbClr val="FF0000"/>
                </a:solidFill>
              </a:rPr>
              <a:t>ENDF/B-VIII.0</a:t>
            </a:r>
          </a:p>
          <a:p>
            <a:r>
              <a:rPr lang="en-US" sz="1000" dirty="0">
                <a:solidFill>
                  <a:srgbClr val="0000FF"/>
                </a:solidFill>
              </a:rPr>
              <a:t>INDEN (new)</a:t>
            </a:r>
            <a:endParaRPr lang="en-GB" sz="1000" dirty="0">
              <a:solidFill>
                <a:srgbClr val="0000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2A6E20-CCCE-4E0F-AFEE-FD31D0B94654}"/>
              </a:ext>
            </a:extLst>
          </p:cNvPr>
          <p:cNvSpPr txBox="1">
            <a:spLocks/>
          </p:cNvSpPr>
          <p:nvPr/>
        </p:nvSpPr>
        <p:spPr>
          <a:xfrm>
            <a:off x="-7620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00FF"/>
                </a:solidFill>
              </a:rPr>
              <a:t>Criticality impact of Fe/</a:t>
            </a:r>
            <a:r>
              <a:rPr lang="en-US" kern="0" baseline="30000" dirty="0">
                <a:solidFill>
                  <a:srgbClr val="0000FF"/>
                </a:solidFill>
              </a:rPr>
              <a:t> 53</a:t>
            </a:r>
            <a:r>
              <a:rPr lang="en-US" kern="0" dirty="0">
                <a:solidFill>
                  <a:srgbClr val="0000FF"/>
                </a:solidFill>
              </a:rPr>
              <a:t>Cr – </a:t>
            </a:r>
            <a:r>
              <a:rPr lang="en-US" kern="0" dirty="0" err="1">
                <a:solidFill>
                  <a:srgbClr val="0000FF"/>
                </a:solidFill>
              </a:rPr>
              <a:t>St.Steel</a:t>
            </a:r>
            <a:endParaRPr lang="en-GB" b="1" kern="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2067A1-FA56-45E8-88EA-1857AF9FBA8B}"/>
              </a:ext>
            </a:extLst>
          </p:cNvPr>
          <p:cNvCxnSpPr>
            <a:cxnSpLocks/>
          </p:cNvCxnSpPr>
          <p:nvPr/>
        </p:nvCxnSpPr>
        <p:spPr bwMode="auto">
          <a:xfrm flipV="1">
            <a:off x="1796143" y="4506686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9FDBE7-31AA-4FD5-8573-0314A234701C}"/>
              </a:ext>
            </a:extLst>
          </p:cNvPr>
          <p:cNvCxnSpPr/>
          <p:nvPr/>
        </p:nvCxnSpPr>
        <p:spPr bwMode="auto">
          <a:xfrm>
            <a:off x="1447800" y="5029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CC892C-0A4B-4063-AA65-F8B470B973F8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00" y="44958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D5BF7E-A709-4D8D-8985-68013319CEBF}"/>
              </a:ext>
            </a:extLst>
          </p:cNvPr>
          <p:cNvCxnSpPr>
            <a:cxnSpLocks/>
          </p:cNvCxnSpPr>
          <p:nvPr/>
        </p:nvCxnSpPr>
        <p:spPr bwMode="auto">
          <a:xfrm flipV="1">
            <a:off x="3505200" y="41910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E7850B-E4A0-4ECA-9814-2E09E0FF2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5410200" y="4267200"/>
            <a:ext cx="0" cy="45720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EFA7FCE-D06C-40F6-A307-177F0AF33C67}"/>
              </a:ext>
            </a:extLst>
          </p:cNvPr>
          <p:cNvSpPr txBox="1"/>
          <p:nvPr/>
        </p:nvSpPr>
        <p:spPr>
          <a:xfrm>
            <a:off x="1510500" y="4963886"/>
            <a:ext cx="788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  56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Fe</a:t>
            </a:r>
          </a:p>
          <a:p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l-GR" sz="20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γ</a:t>
            </a:r>
            <a:r>
              <a:rPr lang="en-US" sz="2000" b="0" dirty="0">
                <a:solidFill>
                  <a:srgbClr val="FF0000"/>
                </a:solidFill>
              </a:rPr>
              <a:t>(</a:t>
            </a:r>
            <a:r>
              <a:rPr lang="en-US" sz="2000" b="0" dirty="0" err="1">
                <a:solidFill>
                  <a:srgbClr val="FF0000"/>
                </a:solidFill>
              </a:rPr>
              <a:t>th</a:t>
            </a:r>
            <a:r>
              <a:rPr lang="en-US" sz="2000" b="0" dirty="0">
                <a:solidFill>
                  <a:srgbClr val="FF0000"/>
                </a:solidFill>
              </a:rPr>
              <a:t>)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5A256C-E0AC-47BB-B6BA-77CB221CDDFC}"/>
              </a:ext>
            </a:extLst>
          </p:cNvPr>
          <p:cNvSpPr txBox="1"/>
          <p:nvPr/>
        </p:nvSpPr>
        <p:spPr>
          <a:xfrm>
            <a:off x="3124200" y="4724400"/>
            <a:ext cx="788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  56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Fe</a:t>
            </a:r>
          </a:p>
          <a:p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l-GR" sz="20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γ</a:t>
            </a:r>
            <a:r>
              <a:rPr lang="en-US" sz="2000" b="0" dirty="0">
                <a:solidFill>
                  <a:srgbClr val="FF0000"/>
                </a:solidFill>
              </a:rPr>
              <a:t>(</a:t>
            </a:r>
            <a:r>
              <a:rPr lang="en-US" sz="2000" b="0" dirty="0" err="1">
                <a:solidFill>
                  <a:srgbClr val="FF0000"/>
                </a:solidFill>
              </a:rPr>
              <a:t>th</a:t>
            </a:r>
            <a:r>
              <a:rPr lang="en-US" sz="2000" b="0" dirty="0">
                <a:solidFill>
                  <a:srgbClr val="FF0000"/>
                </a:solidFill>
              </a:rPr>
              <a:t>)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3E0BC4-10AA-4CDE-A30B-3EB290690C37}"/>
              </a:ext>
            </a:extLst>
          </p:cNvPr>
          <p:cNvSpPr txBox="1"/>
          <p:nvPr/>
        </p:nvSpPr>
        <p:spPr>
          <a:xfrm>
            <a:off x="4522492" y="4749145"/>
            <a:ext cx="1553630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BNL/ORNL/IAEA</a:t>
            </a:r>
          </a:p>
          <a:p>
            <a:r>
              <a:rPr lang="en-US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Cr evaluations</a:t>
            </a:r>
          </a:p>
          <a:p>
            <a:r>
              <a:rPr lang="en-US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   53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Cr </a:t>
            </a:r>
            <a:r>
              <a:rPr lang="el-GR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γ</a:t>
            </a:r>
            <a:endParaRPr lang="en-GB" sz="2000" b="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255F9-385C-44CA-92F6-47E2072FB3F0}"/>
              </a:ext>
            </a:extLst>
          </p:cNvPr>
          <p:cNvSpPr txBox="1"/>
          <p:nvPr/>
        </p:nvSpPr>
        <p:spPr>
          <a:xfrm>
            <a:off x="6158029" y="5408840"/>
            <a:ext cx="2909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5), 6) hmf088 (1&amp;2)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FF"/>
                </a:solidFill>
              </a:rPr>
              <a:t>24) pmi002 (</a:t>
            </a:r>
            <a:r>
              <a:rPr lang="en-US" sz="2000" u="sng" dirty="0">
                <a:solidFill>
                  <a:srgbClr val="0000FF"/>
                </a:solidFill>
              </a:rPr>
              <a:t>-1.2%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X       14) lct043.002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905F85-C7FC-4AF1-AA24-4AA6B4948DA8}"/>
              </a:ext>
            </a:extLst>
          </p:cNvPr>
          <p:cNvSpPr txBox="1"/>
          <p:nvPr/>
        </p:nvSpPr>
        <p:spPr>
          <a:xfrm>
            <a:off x="1066800" y="2268613"/>
            <a:ext cx="497386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u="sng" baseline="30000" dirty="0">
                <a:solidFill>
                  <a:srgbClr val="0000FF"/>
                </a:solidFill>
              </a:rPr>
              <a:t>Criticality performance improved (blue </a:t>
            </a:r>
            <a:r>
              <a:rPr lang="en-US" sz="2800" u="sng" baseline="30000" dirty="0">
                <a:solidFill>
                  <a:schemeClr val="tx1"/>
                </a:solidFill>
              </a:rPr>
              <a:t>vs</a:t>
            </a:r>
            <a:r>
              <a:rPr lang="en-US" sz="2800" u="sng" baseline="30000" dirty="0">
                <a:solidFill>
                  <a:srgbClr val="0000FF"/>
                </a:solidFill>
              </a:rPr>
              <a:t> </a:t>
            </a:r>
            <a:r>
              <a:rPr lang="en-US" sz="2800" u="sng" baseline="30000" dirty="0">
                <a:solidFill>
                  <a:srgbClr val="FF0000"/>
                </a:solidFill>
              </a:rPr>
              <a:t>red</a:t>
            </a:r>
            <a:r>
              <a:rPr lang="en-US" sz="2800" u="sng" baseline="30000" dirty="0">
                <a:solidFill>
                  <a:srgbClr val="0000FF"/>
                </a:solidFill>
              </a:rPr>
              <a:t>)</a:t>
            </a:r>
            <a:endParaRPr lang="en-GB" sz="2800" u="sng" dirty="0">
              <a:solidFill>
                <a:srgbClr val="0000FF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2F59209-407B-4A52-B9B8-161BAFF13619}"/>
              </a:ext>
            </a:extLst>
          </p:cNvPr>
          <p:cNvSpPr/>
          <p:nvPr/>
        </p:nvSpPr>
        <p:spPr bwMode="auto">
          <a:xfrm>
            <a:off x="5219116" y="2708280"/>
            <a:ext cx="343484" cy="949320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685FD7-87CD-414E-AEBA-3398DBFDE8DD}"/>
              </a:ext>
            </a:extLst>
          </p:cNvPr>
          <p:cNvSpPr txBox="1"/>
          <p:nvPr/>
        </p:nvSpPr>
        <p:spPr>
          <a:xfrm>
            <a:off x="4038600" y="2590800"/>
            <a:ext cx="1331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     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Cr </a:t>
            </a:r>
            <a:r>
              <a:rPr lang="el-GR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γ</a:t>
            </a:r>
            <a:r>
              <a:rPr lang="en-US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=&gt;</a:t>
            </a:r>
          </a:p>
          <a:p>
            <a:r>
              <a:rPr lang="en-US" sz="2000" b="0" dirty="0">
                <a:solidFill>
                  <a:srgbClr val="0000FF"/>
                </a:solidFill>
              </a:rPr>
              <a:t>-1200 </a:t>
            </a:r>
            <a:r>
              <a:rPr lang="en-US" sz="2000" b="0" dirty="0" err="1">
                <a:solidFill>
                  <a:srgbClr val="0000FF"/>
                </a:solidFill>
              </a:rPr>
              <a:t>pcm</a:t>
            </a:r>
            <a:endParaRPr lang="en-GB" sz="20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9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1257F3-D38C-44B1-8BA6-75487BEA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143000"/>
            <a:ext cx="7425098" cy="51975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723021-7E3B-4168-92CF-FF46BFC28C83}"/>
              </a:ext>
            </a:extLst>
          </p:cNvPr>
          <p:cNvSpPr txBox="1">
            <a:spLocks/>
          </p:cNvSpPr>
          <p:nvPr/>
        </p:nvSpPr>
        <p:spPr>
          <a:xfrm>
            <a:off x="76200" y="202704"/>
            <a:ext cx="8784976" cy="86409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FF"/>
                </a:solidFill>
              </a:rPr>
              <a:t>                  </a:t>
            </a:r>
            <a:r>
              <a:rPr lang="en-US" sz="5300" dirty="0">
                <a:solidFill>
                  <a:srgbClr val="0000FF"/>
                </a:solidFill>
              </a:rPr>
              <a:t>PCA reactor benchmark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sz="2900" b="0" dirty="0">
                <a:solidFill>
                  <a:srgbClr val="0000FF"/>
                </a:solidFill>
              </a:rPr>
              <a:t>                     Courtesy of Steven van der Marck (priv. comm.)</a:t>
            </a: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22996-2246-4360-92A3-92C277A164E5}"/>
              </a:ext>
            </a:extLst>
          </p:cNvPr>
          <p:cNvSpPr txBox="1"/>
          <p:nvPr/>
        </p:nvSpPr>
        <p:spPr>
          <a:xfrm>
            <a:off x="2362200" y="52578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water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B2DBE7-5F99-4CBA-9421-20678C2CE3B2}"/>
              </a:ext>
            </a:extLst>
          </p:cNvPr>
          <p:cNvSpPr txBox="1"/>
          <p:nvPr/>
        </p:nvSpPr>
        <p:spPr>
          <a:xfrm>
            <a:off x="4499992" y="52578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water</a:t>
            </a:r>
            <a:endParaRPr lang="en-GB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67045-C5B2-44DF-8F67-61BA0706499D}"/>
              </a:ext>
            </a:extLst>
          </p:cNvPr>
          <p:cNvSpPr/>
          <p:nvPr/>
        </p:nvSpPr>
        <p:spPr>
          <a:xfrm>
            <a:off x="5652517" y="2363688"/>
            <a:ext cx="226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High Sensitivity Fe</a:t>
            </a: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5830F2-1C45-4822-AC5E-D993C0A1C6C8}"/>
              </a:ext>
            </a:extLst>
          </p:cNvPr>
          <p:cNvSpPr/>
          <p:nvPr/>
        </p:nvSpPr>
        <p:spPr>
          <a:xfrm>
            <a:off x="4191000" y="2209800"/>
            <a:ext cx="1385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Sensitivity </a:t>
            </a:r>
          </a:p>
          <a:p>
            <a:r>
              <a:rPr lang="en-US" sz="2000" baseline="30000" dirty="0"/>
              <a:t>16</a:t>
            </a:r>
            <a:r>
              <a:rPr lang="en-US" sz="2000" dirty="0"/>
              <a:t>O(n,</a:t>
            </a:r>
            <a:r>
              <a:rPr lang="en-US" sz="2000" dirty="0">
                <a:sym typeface="Symbol" panose="05050102010706020507" pitchFamily="18" charset="2"/>
              </a:rPr>
              <a:t></a:t>
            </a:r>
            <a:r>
              <a:rPr lang="en-US" sz="2000" dirty="0"/>
              <a:t>)?</a:t>
            </a:r>
            <a:endParaRPr lang="en-GB" sz="2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3FEC369-729B-43EE-A674-A0363D0E77B9}"/>
              </a:ext>
            </a:extLst>
          </p:cNvPr>
          <p:cNvSpPr/>
          <p:nvPr/>
        </p:nvSpPr>
        <p:spPr bwMode="auto">
          <a:xfrm>
            <a:off x="1981200" y="2609910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FDF726B-9960-4F87-975B-1EB083C0D4FD}"/>
              </a:ext>
            </a:extLst>
          </p:cNvPr>
          <p:cNvSpPr/>
          <p:nvPr/>
        </p:nvSpPr>
        <p:spPr bwMode="auto">
          <a:xfrm>
            <a:off x="76200" y="2743200"/>
            <a:ext cx="838200" cy="20574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n</a:t>
            </a:r>
            <a:endParaRPr kumimoji="0" lang="en-GB" sz="4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2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F82E-3256-49E2-8F6B-D9E0D269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3657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Conclusions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E04B-2E0F-4BB1-A8C1-DEC909F5D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Deficiencies of the ENDF/B-VIII.0 (CIELO) iron isotope evaluations were corrected: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Inelastic cross section of Fe-56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Elastic cross section minima in RRR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Inelastic cross section of Fe-57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In combination with other INDEN evaluations: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Performance in criticality problems at least as good or better.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Solved problems of flux under-estimation in leakage from thick iron spheres (Cf-252 and D-T sources) and flux overestimation around 300 keV.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Good performance in deep penetration problems at higher energies (43 MeV TIARA benchmark).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670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77FA-AB14-44C2-BDB5-A40A2CE2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2B5B6-8D6E-4180-87C2-7C160D69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Original work was done in the framework of the OECD/NEA WPEC SG-40 (CIELO) Collaboration</a:t>
            </a:r>
          </a:p>
          <a:p>
            <a:r>
              <a:rPr lang="en-US" dirty="0"/>
              <a:t>CIELO iron evaluations were adopted for ENDF/B-VIII.0</a:t>
            </a:r>
          </a:p>
          <a:p>
            <a:r>
              <a:rPr lang="en-US" dirty="0"/>
              <a:t>Good performance was demonstrated for criticality problems</a:t>
            </a:r>
          </a:p>
          <a:p>
            <a:r>
              <a:rPr lang="en-US" dirty="0"/>
              <a:t>Detailed benchmarking revealed degraded performance in modelling leakage spectra through thick shields with </a:t>
            </a:r>
            <a:r>
              <a:rPr lang="en-US" baseline="30000" dirty="0"/>
              <a:t>252</a:t>
            </a:r>
            <a:r>
              <a:rPr lang="en-US" dirty="0"/>
              <a:t>Cf and D-T sources</a:t>
            </a:r>
          </a:p>
          <a:p>
            <a:r>
              <a:rPr lang="en-US" dirty="0"/>
              <a:t>Since then, additional work was performed to remove the deficiencies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88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C8E2-63F0-400A-8BAF-69880BDB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999AD-8343-4EA9-AD71-1915151F7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Fe-56 inelastic cross section</a:t>
            </a:r>
          </a:p>
          <a:p>
            <a:r>
              <a:rPr lang="en-US" dirty="0"/>
              <a:t>Benchmarks:</a:t>
            </a:r>
          </a:p>
          <a:p>
            <a:pPr lvl="1"/>
            <a:r>
              <a:rPr lang="en-US" dirty="0"/>
              <a:t>IPPE Cf-252 (70 cm diameter)</a:t>
            </a:r>
          </a:p>
          <a:p>
            <a:pPr lvl="1"/>
            <a:r>
              <a:rPr lang="en-US" dirty="0" err="1"/>
              <a:t>Rez</a:t>
            </a:r>
            <a:r>
              <a:rPr lang="en-US" dirty="0"/>
              <a:t> Cf-252 (100 cm diameter)</a:t>
            </a:r>
          </a:p>
          <a:p>
            <a:pPr lvl="1"/>
            <a:r>
              <a:rPr lang="en-US" dirty="0"/>
              <a:t>IPPE 14 MeV (60 cm diameter)</a:t>
            </a:r>
          </a:p>
          <a:p>
            <a:pPr lvl="1"/>
            <a:r>
              <a:rPr lang="en-US" dirty="0"/>
              <a:t>TIARA</a:t>
            </a:r>
          </a:p>
          <a:p>
            <a:pPr lvl="1"/>
            <a:r>
              <a:rPr lang="en-US" dirty="0"/>
              <a:t>Criticality</a:t>
            </a:r>
          </a:p>
          <a:p>
            <a:pPr lvl="1"/>
            <a:r>
              <a:rPr lang="en-US" dirty="0"/>
              <a:t>PCA benchmark (</a:t>
            </a:r>
            <a:r>
              <a:rPr lang="en-US" dirty="0" err="1"/>
              <a:t>S.van</a:t>
            </a:r>
            <a:r>
              <a:rPr lang="en-US" dirty="0"/>
              <a:t> der Marck)</a:t>
            </a:r>
          </a:p>
          <a:p>
            <a:pPr lvl="1"/>
            <a:r>
              <a:rPr lang="en-US" dirty="0"/>
              <a:t>Fusion 1D ITER blanket model (Tim Boehm)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30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83CE84-DED6-4AF7-B373-E4ACAD47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3"/>
            <a:ext cx="9144000" cy="68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2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97ED9D-5B88-4E0B-911E-4711648CF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53" y="762000"/>
            <a:ext cx="7807947" cy="5521758"/>
          </a:xfrm>
          <a:prstGeom prst="rect">
            <a:avLst/>
          </a:prstGeom>
          <a:ln w="50800">
            <a:solidFill>
              <a:srgbClr val="0000FF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C233FA-7EE2-4687-A80B-9095350E0840}"/>
              </a:ext>
            </a:extLst>
          </p:cNvPr>
          <p:cNvCxnSpPr>
            <a:cxnSpLocks/>
          </p:cNvCxnSpPr>
          <p:nvPr/>
        </p:nvCxnSpPr>
        <p:spPr bwMode="auto">
          <a:xfrm>
            <a:off x="1981200" y="5918775"/>
            <a:ext cx="2941767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60116D-68FB-4335-97B9-CB9E51EFEEB7}"/>
              </a:ext>
            </a:extLst>
          </p:cNvPr>
          <p:cNvSpPr txBox="1"/>
          <p:nvPr/>
        </p:nvSpPr>
        <p:spPr>
          <a:xfrm>
            <a:off x="1981200" y="5334000"/>
            <a:ext cx="2941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10-20% reduction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F305F-2563-431E-86B0-9813491A0BE7}"/>
              </a:ext>
            </a:extLst>
          </p:cNvPr>
          <p:cNvSpPr txBox="1"/>
          <p:nvPr/>
        </p:nvSpPr>
        <p:spPr>
          <a:xfrm>
            <a:off x="2563002" y="4901625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>
                <a:solidFill>
                  <a:srgbClr val="0000FF"/>
                </a:solidFill>
              </a:rPr>
              <a:t>56</a:t>
            </a:r>
            <a:r>
              <a:rPr lang="en-US" sz="3200" dirty="0">
                <a:solidFill>
                  <a:srgbClr val="0000FF"/>
                </a:solidFill>
              </a:rPr>
              <a:t>Fe(</a:t>
            </a:r>
            <a:r>
              <a:rPr lang="en-US" sz="3200" dirty="0" err="1">
                <a:solidFill>
                  <a:srgbClr val="0000FF"/>
                </a:solidFill>
              </a:rPr>
              <a:t>n,n</a:t>
            </a:r>
            <a:r>
              <a:rPr lang="en-US" sz="3200" dirty="0">
                <a:solidFill>
                  <a:srgbClr val="0000FF"/>
                </a:solidFill>
              </a:rPr>
              <a:t>’)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CAA65E-2FAA-44CA-B495-4B75BFC6818B}"/>
              </a:ext>
            </a:extLst>
          </p:cNvPr>
          <p:cNvSpPr txBox="1">
            <a:spLocks/>
          </p:cNvSpPr>
          <p:nvPr/>
        </p:nvSpPr>
        <p:spPr>
          <a:xfrm>
            <a:off x="-152400" y="-76200"/>
            <a:ext cx="94488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INDEN Fe: major reduction in </a:t>
            </a:r>
            <a:r>
              <a:rPr lang="en-US" baseline="30000" dirty="0">
                <a:solidFill>
                  <a:srgbClr val="0000FF"/>
                </a:solidFill>
              </a:rPr>
              <a:t>56</a:t>
            </a:r>
            <a:r>
              <a:rPr lang="en-US" dirty="0">
                <a:solidFill>
                  <a:srgbClr val="0000FF"/>
                </a:solidFill>
              </a:rPr>
              <a:t>Fe(</a:t>
            </a:r>
            <a:r>
              <a:rPr lang="en-US" dirty="0" err="1">
                <a:solidFill>
                  <a:srgbClr val="0000FF"/>
                </a:solidFill>
              </a:rPr>
              <a:t>n,n</a:t>
            </a:r>
            <a:r>
              <a:rPr lang="en-US" dirty="0">
                <a:solidFill>
                  <a:srgbClr val="0000FF"/>
                </a:solidFill>
              </a:rPr>
              <a:t>’)</a:t>
            </a:r>
            <a:endParaRPr lang="en-US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DE097-DC9E-4933-9496-705466544288}"/>
              </a:ext>
            </a:extLst>
          </p:cNvPr>
          <p:cNvSpPr txBox="1"/>
          <p:nvPr/>
        </p:nvSpPr>
        <p:spPr>
          <a:xfrm>
            <a:off x="227021" y="0"/>
            <a:ext cx="8764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252</a:t>
            </a:r>
            <a:r>
              <a:rPr lang="en-US" dirty="0">
                <a:solidFill>
                  <a:srgbClr val="0000FF"/>
                </a:solidFill>
              </a:rPr>
              <a:t>Cf(sf) neutron leakage: 70 cm sphere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E34779-6B02-43CD-9EF3-4D3854A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24840"/>
            <a:ext cx="7219951" cy="57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DE097-DC9E-4933-9496-705466544288}"/>
              </a:ext>
            </a:extLst>
          </p:cNvPr>
          <p:cNvSpPr txBox="1"/>
          <p:nvPr/>
        </p:nvSpPr>
        <p:spPr>
          <a:xfrm>
            <a:off x="227021" y="0"/>
            <a:ext cx="8764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252</a:t>
            </a:r>
            <a:r>
              <a:rPr lang="en-US" dirty="0">
                <a:solidFill>
                  <a:srgbClr val="0000FF"/>
                </a:solidFill>
              </a:rPr>
              <a:t>Cf(sf) neutron leakage: 70 cm sphere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67AFB-EBD7-4CF5-B574-285CE900B5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57000" contrast="72000"/>
          </a:blip>
          <a:stretch>
            <a:fillRect/>
          </a:stretch>
        </p:blipFill>
        <p:spPr>
          <a:xfrm>
            <a:off x="1009504" y="762000"/>
            <a:ext cx="7124992" cy="5549546"/>
          </a:xfrm>
          <a:prstGeom prst="rect">
            <a:avLst/>
          </a:prstGeom>
          <a:ln w="50800">
            <a:solidFill>
              <a:srgbClr val="0000F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7CA431-87CE-4C17-BECA-2689091CB65E}"/>
              </a:ext>
            </a:extLst>
          </p:cNvPr>
          <p:cNvSpPr txBox="1"/>
          <p:nvPr/>
        </p:nvSpPr>
        <p:spPr>
          <a:xfrm>
            <a:off x="5486400" y="4343400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Elastic scattering windows</a:t>
            </a:r>
            <a:endParaRPr lang="en-GB" sz="1800" b="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7D8CF3-C0F4-46AD-B807-2B0FF508AE30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5029200" y="4543455"/>
            <a:ext cx="457200" cy="48574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5626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DE097-DC9E-4933-9496-705466544288}"/>
              </a:ext>
            </a:extLst>
          </p:cNvPr>
          <p:cNvSpPr txBox="1"/>
          <p:nvPr/>
        </p:nvSpPr>
        <p:spPr>
          <a:xfrm>
            <a:off x="227021" y="-98286"/>
            <a:ext cx="8764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252</a:t>
            </a:r>
            <a:r>
              <a:rPr lang="en-US" dirty="0">
                <a:solidFill>
                  <a:srgbClr val="0000FF"/>
                </a:solidFill>
              </a:rPr>
              <a:t>Cf(sf) neutron leakage: 70 cm sphere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60A05-B0F9-4565-91EF-ECFD3730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0000" contrast="36000"/>
          </a:blip>
          <a:stretch>
            <a:fillRect/>
          </a:stretch>
        </p:blipFill>
        <p:spPr>
          <a:xfrm>
            <a:off x="923999" y="635977"/>
            <a:ext cx="7296002" cy="5653674"/>
          </a:xfrm>
          <a:prstGeom prst="rect">
            <a:avLst/>
          </a:prstGeom>
          <a:ln w="50800">
            <a:solidFill>
              <a:srgbClr val="0000F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391DC-C37A-43D6-91D6-8A99E56E815F}"/>
              </a:ext>
            </a:extLst>
          </p:cNvPr>
          <p:cNvSpPr txBox="1"/>
          <p:nvPr/>
        </p:nvSpPr>
        <p:spPr>
          <a:xfrm>
            <a:off x="2743200" y="3581400"/>
            <a:ext cx="2428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Inelastic cross section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408112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DE097-DC9E-4933-9496-705466544288}"/>
              </a:ext>
            </a:extLst>
          </p:cNvPr>
          <p:cNvSpPr txBox="1"/>
          <p:nvPr/>
        </p:nvSpPr>
        <p:spPr>
          <a:xfrm>
            <a:off x="227021" y="-98286"/>
            <a:ext cx="8116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252</a:t>
            </a:r>
            <a:r>
              <a:rPr lang="en-US" dirty="0">
                <a:solidFill>
                  <a:srgbClr val="0000FF"/>
                </a:solidFill>
              </a:rPr>
              <a:t>Cf(sf) leakage: 100 cm </a:t>
            </a:r>
            <a:r>
              <a:rPr lang="en-US" dirty="0" err="1">
                <a:solidFill>
                  <a:srgbClr val="0000FF"/>
                </a:solidFill>
              </a:rPr>
              <a:t>Rez</a:t>
            </a:r>
            <a:r>
              <a:rPr lang="en-US" dirty="0">
                <a:solidFill>
                  <a:srgbClr val="0000FF"/>
                </a:solidFill>
              </a:rPr>
              <a:t> sphere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7F0092-2BA1-41B4-90E7-370B45F7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33" y="500801"/>
            <a:ext cx="7599495" cy="5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80954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589</Words>
  <Application>Microsoft Office PowerPoint</Application>
  <PresentationFormat>On-screen Show (4:3)</PresentationFormat>
  <Paragraphs>81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</vt:lpstr>
      <vt:lpstr>Courier New</vt:lpstr>
      <vt:lpstr>Symbol</vt:lpstr>
      <vt:lpstr>Times New Roman</vt:lpstr>
      <vt:lpstr>Wingdings</vt:lpstr>
      <vt:lpstr>Notebook</vt:lpstr>
      <vt:lpstr>INDEN Fe validation</vt:lpstr>
      <vt:lpstr>Background</vt:lpstr>
      <vt:lpstr>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TIARA Leakage through 1m slab</vt:lpstr>
      <vt:lpstr>PowerPoint Presentation</vt:lpstr>
      <vt:lpstr>PowerPoint Presentation</vt:lpstr>
      <vt:lpstr>PowerPoint Presentation</vt:lpstr>
      <vt:lpstr>Conclusions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Andrej Trkov</cp:lastModifiedBy>
  <cp:revision>1090</cp:revision>
  <cp:lastPrinted>2014-10-29T14:15:06Z</cp:lastPrinted>
  <dcterms:created xsi:type="dcterms:W3CDTF">2004-06-28T13:44:54Z</dcterms:created>
  <dcterms:modified xsi:type="dcterms:W3CDTF">2020-12-14T09:59:52Z</dcterms:modified>
</cp:coreProperties>
</file>